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sldIdLst>
    <p:sldId id="256" r:id="rId2"/>
    <p:sldId id="270" r:id="rId3"/>
    <p:sldId id="272" r:id="rId4"/>
    <p:sldId id="258" r:id="rId5"/>
    <p:sldId id="257" r:id="rId6"/>
    <p:sldId id="271" r:id="rId7"/>
    <p:sldId id="259" r:id="rId8"/>
    <p:sldId id="262" r:id="rId9"/>
    <p:sldId id="261" r:id="rId10"/>
    <p:sldId id="263" r:id="rId11"/>
    <p:sldId id="264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04C09-738A-B24A-9BCF-D7D809D565C3}" v="244" dt="2020-04-01T21:12:17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4663"/>
  </p:normalViewPr>
  <p:slideViewPr>
    <p:cSldViewPr snapToGrid="0" snapToObjects="1">
      <p:cViewPr varScale="1">
        <p:scale>
          <a:sx n="52" d="100"/>
          <a:sy n="52" d="100"/>
        </p:scale>
        <p:origin x="200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istory.com/videos/superpower?playlist_slug=history-at-home-america-the-story-of-u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istory.com/videos/superpower?playlist_slug=history-at-home-america-the-story-of-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67C1D-DA5F-4441-832C-B0B9E4B4189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F6C0CC-A54A-4482-BCC9-555DC3239F6C}">
      <dgm:prSet/>
      <dgm:spPr/>
      <dgm:t>
        <a:bodyPr/>
        <a:lstStyle/>
        <a:p>
          <a:r>
            <a:rPr lang="en-US" dirty="0"/>
            <a:t>Watch the ”</a:t>
          </a:r>
          <a:r>
            <a:rPr lang="en-US" dirty="0" err="1">
              <a:hlinkClick xmlns:r="http://schemas.openxmlformats.org/officeDocument/2006/relationships" r:id="rId1"/>
            </a:rPr>
            <a:t>SuperPower</a:t>
          </a:r>
          <a:r>
            <a:rPr lang="en-US" dirty="0"/>
            <a:t>” episode.</a:t>
          </a:r>
        </a:p>
      </dgm:t>
    </dgm:pt>
    <dgm:pt modelId="{490281C3-4339-49D5-A912-4BBFD1756B72}" type="parTrans" cxnId="{47FE978F-0006-437D-AD12-96D5975A0578}">
      <dgm:prSet/>
      <dgm:spPr/>
      <dgm:t>
        <a:bodyPr/>
        <a:lstStyle/>
        <a:p>
          <a:endParaRPr lang="en-US"/>
        </a:p>
      </dgm:t>
    </dgm:pt>
    <dgm:pt modelId="{D5B9D639-255B-45E2-BCE2-2D25EC83DAFF}" type="sibTrans" cxnId="{47FE978F-0006-437D-AD12-96D5975A0578}">
      <dgm:prSet/>
      <dgm:spPr/>
      <dgm:t>
        <a:bodyPr/>
        <a:lstStyle/>
        <a:p>
          <a:endParaRPr lang="en-US"/>
        </a:p>
      </dgm:t>
    </dgm:pt>
    <dgm:pt modelId="{1AE51CFB-9F7B-4E1C-9946-436C11D44C50}">
      <dgm:prSet/>
      <dgm:spPr/>
      <dgm:t>
        <a:bodyPr/>
        <a:lstStyle/>
        <a:p>
          <a:r>
            <a:rPr lang="en-US" dirty="0"/>
            <a:t>As you watch the episode answer the questions on page 2 of the assignment document</a:t>
          </a:r>
        </a:p>
      </dgm:t>
    </dgm:pt>
    <dgm:pt modelId="{72EF18FF-4DFF-4CA5-BF4D-DCB73ACB1794}" type="parTrans" cxnId="{4D8416C0-613C-4F84-A5EE-50E47D63FCA2}">
      <dgm:prSet/>
      <dgm:spPr/>
      <dgm:t>
        <a:bodyPr/>
        <a:lstStyle/>
        <a:p>
          <a:endParaRPr lang="en-US"/>
        </a:p>
      </dgm:t>
    </dgm:pt>
    <dgm:pt modelId="{1B57734E-6AE2-41B8-9A73-1F1D61D7D56F}" type="sibTrans" cxnId="{4D8416C0-613C-4F84-A5EE-50E47D63FCA2}">
      <dgm:prSet/>
      <dgm:spPr/>
      <dgm:t>
        <a:bodyPr/>
        <a:lstStyle/>
        <a:p>
          <a:endParaRPr lang="en-US"/>
        </a:p>
      </dgm:t>
    </dgm:pt>
    <dgm:pt modelId="{532746F1-6C54-2D48-B3D9-C7BDCEC802E5}" type="pres">
      <dgm:prSet presAssocID="{DC367C1D-DA5F-4441-832C-B0B9E4B418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2D717A-7590-6243-9F38-1791D9F5CE47}" type="pres">
      <dgm:prSet presAssocID="{5FF6C0CC-A54A-4482-BCC9-555DC3239F6C}" presName="hierRoot1" presStyleCnt="0"/>
      <dgm:spPr/>
    </dgm:pt>
    <dgm:pt modelId="{01BE2F42-284F-E64F-9D76-0DEC1ADB33D7}" type="pres">
      <dgm:prSet presAssocID="{5FF6C0CC-A54A-4482-BCC9-555DC3239F6C}" presName="composite" presStyleCnt="0"/>
      <dgm:spPr/>
    </dgm:pt>
    <dgm:pt modelId="{AE0FA995-6783-7644-BCCD-4687ACE11718}" type="pres">
      <dgm:prSet presAssocID="{5FF6C0CC-A54A-4482-BCC9-555DC3239F6C}" presName="background" presStyleLbl="node0" presStyleIdx="0" presStyleCnt="2"/>
      <dgm:spPr/>
    </dgm:pt>
    <dgm:pt modelId="{B34FE4A9-A2E3-0E44-8626-EBD89DEE5635}" type="pres">
      <dgm:prSet presAssocID="{5FF6C0CC-A54A-4482-BCC9-555DC3239F6C}" presName="text" presStyleLbl="fgAcc0" presStyleIdx="0" presStyleCnt="2">
        <dgm:presLayoutVars>
          <dgm:chPref val="3"/>
        </dgm:presLayoutVars>
      </dgm:prSet>
      <dgm:spPr/>
    </dgm:pt>
    <dgm:pt modelId="{2D13FB1C-D527-5943-8874-C341C7B806AA}" type="pres">
      <dgm:prSet presAssocID="{5FF6C0CC-A54A-4482-BCC9-555DC3239F6C}" presName="hierChild2" presStyleCnt="0"/>
      <dgm:spPr/>
    </dgm:pt>
    <dgm:pt modelId="{BAFAB124-B501-A943-AAC1-DE09433FCFFB}" type="pres">
      <dgm:prSet presAssocID="{1AE51CFB-9F7B-4E1C-9946-436C11D44C50}" presName="hierRoot1" presStyleCnt="0"/>
      <dgm:spPr/>
    </dgm:pt>
    <dgm:pt modelId="{160D8C6F-0C0B-F94E-95FC-4C357FD9C332}" type="pres">
      <dgm:prSet presAssocID="{1AE51CFB-9F7B-4E1C-9946-436C11D44C50}" presName="composite" presStyleCnt="0"/>
      <dgm:spPr/>
    </dgm:pt>
    <dgm:pt modelId="{0729B263-781A-FD4E-A3E0-D409EEA9FD1A}" type="pres">
      <dgm:prSet presAssocID="{1AE51CFB-9F7B-4E1C-9946-436C11D44C50}" presName="background" presStyleLbl="node0" presStyleIdx="1" presStyleCnt="2"/>
      <dgm:spPr/>
    </dgm:pt>
    <dgm:pt modelId="{5BB47DCA-6199-9B49-91A3-D47FD4C94B8C}" type="pres">
      <dgm:prSet presAssocID="{1AE51CFB-9F7B-4E1C-9946-436C11D44C50}" presName="text" presStyleLbl="fgAcc0" presStyleIdx="1" presStyleCnt="2">
        <dgm:presLayoutVars>
          <dgm:chPref val="3"/>
        </dgm:presLayoutVars>
      </dgm:prSet>
      <dgm:spPr/>
    </dgm:pt>
    <dgm:pt modelId="{65FBF64E-2AEB-4D46-8712-37FAFA5185A2}" type="pres">
      <dgm:prSet presAssocID="{1AE51CFB-9F7B-4E1C-9946-436C11D44C50}" presName="hierChild2" presStyleCnt="0"/>
      <dgm:spPr/>
    </dgm:pt>
  </dgm:ptLst>
  <dgm:cxnLst>
    <dgm:cxn modelId="{411BE874-A69C-2E4B-93BA-CC1567B1F671}" type="presOf" srcId="{1AE51CFB-9F7B-4E1C-9946-436C11D44C50}" destId="{5BB47DCA-6199-9B49-91A3-D47FD4C94B8C}" srcOrd="0" destOrd="0" presId="urn:microsoft.com/office/officeart/2005/8/layout/hierarchy1"/>
    <dgm:cxn modelId="{2FC89489-7BCD-CA47-B550-101E50A1C076}" type="presOf" srcId="{DC367C1D-DA5F-4441-832C-B0B9E4B4189B}" destId="{532746F1-6C54-2D48-B3D9-C7BDCEC802E5}" srcOrd="0" destOrd="0" presId="urn:microsoft.com/office/officeart/2005/8/layout/hierarchy1"/>
    <dgm:cxn modelId="{47FE978F-0006-437D-AD12-96D5975A0578}" srcId="{DC367C1D-DA5F-4441-832C-B0B9E4B4189B}" destId="{5FF6C0CC-A54A-4482-BCC9-555DC3239F6C}" srcOrd="0" destOrd="0" parTransId="{490281C3-4339-49D5-A912-4BBFD1756B72}" sibTransId="{D5B9D639-255B-45E2-BCE2-2D25EC83DAFF}"/>
    <dgm:cxn modelId="{4D8416C0-613C-4F84-A5EE-50E47D63FCA2}" srcId="{DC367C1D-DA5F-4441-832C-B0B9E4B4189B}" destId="{1AE51CFB-9F7B-4E1C-9946-436C11D44C50}" srcOrd="1" destOrd="0" parTransId="{72EF18FF-4DFF-4CA5-BF4D-DCB73ACB1794}" sibTransId="{1B57734E-6AE2-41B8-9A73-1F1D61D7D56F}"/>
    <dgm:cxn modelId="{EA6AEEDF-3BF0-E440-810D-AEC80064490A}" type="presOf" srcId="{5FF6C0CC-A54A-4482-BCC9-555DC3239F6C}" destId="{B34FE4A9-A2E3-0E44-8626-EBD89DEE5635}" srcOrd="0" destOrd="0" presId="urn:microsoft.com/office/officeart/2005/8/layout/hierarchy1"/>
    <dgm:cxn modelId="{8A860A00-6FD8-6243-8B8B-760872251184}" type="presParOf" srcId="{532746F1-6C54-2D48-B3D9-C7BDCEC802E5}" destId="{502D717A-7590-6243-9F38-1791D9F5CE47}" srcOrd="0" destOrd="0" presId="urn:microsoft.com/office/officeart/2005/8/layout/hierarchy1"/>
    <dgm:cxn modelId="{01B55F17-7546-1445-A64D-293CCCF711B0}" type="presParOf" srcId="{502D717A-7590-6243-9F38-1791D9F5CE47}" destId="{01BE2F42-284F-E64F-9D76-0DEC1ADB33D7}" srcOrd="0" destOrd="0" presId="urn:microsoft.com/office/officeart/2005/8/layout/hierarchy1"/>
    <dgm:cxn modelId="{048EDCE0-AC55-124D-8232-EBE38592C2BB}" type="presParOf" srcId="{01BE2F42-284F-E64F-9D76-0DEC1ADB33D7}" destId="{AE0FA995-6783-7644-BCCD-4687ACE11718}" srcOrd="0" destOrd="0" presId="urn:microsoft.com/office/officeart/2005/8/layout/hierarchy1"/>
    <dgm:cxn modelId="{84B722D5-6BBE-BE4B-A024-730B45360444}" type="presParOf" srcId="{01BE2F42-284F-E64F-9D76-0DEC1ADB33D7}" destId="{B34FE4A9-A2E3-0E44-8626-EBD89DEE5635}" srcOrd="1" destOrd="0" presId="urn:microsoft.com/office/officeart/2005/8/layout/hierarchy1"/>
    <dgm:cxn modelId="{A8270CC1-BCB9-AF48-855C-B2E139143D42}" type="presParOf" srcId="{502D717A-7590-6243-9F38-1791D9F5CE47}" destId="{2D13FB1C-D527-5943-8874-C341C7B806AA}" srcOrd="1" destOrd="0" presId="urn:microsoft.com/office/officeart/2005/8/layout/hierarchy1"/>
    <dgm:cxn modelId="{B37C8308-D75A-3C49-A803-0796C3441E6B}" type="presParOf" srcId="{532746F1-6C54-2D48-B3D9-C7BDCEC802E5}" destId="{BAFAB124-B501-A943-AAC1-DE09433FCFFB}" srcOrd="1" destOrd="0" presId="urn:microsoft.com/office/officeart/2005/8/layout/hierarchy1"/>
    <dgm:cxn modelId="{05E1336E-4232-8647-AB3D-33F73D82F705}" type="presParOf" srcId="{BAFAB124-B501-A943-AAC1-DE09433FCFFB}" destId="{160D8C6F-0C0B-F94E-95FC-4C357FD9C332}" srcOrd="0" destOrd="0" presId="urn:microsoft.com/office/officeart/2005/8/layout/hierarchy1"/>
    <dgm:cxn modelId="{8021DF93-42BF-7B4C-98CC-F0E1F6978495}" type="presParOf" srcId="{160D8C6F-0C0B-F94E-95FC-4C357FD9C332}" destId="{0729B263-781A-FD4E-A3E0-D409EEA9FD1A}" srcOrd="0" destOrd="0" presId="urn:microsoft.com/office/officeart/2005/8/layout/hierarchy1"/>
    <dgm:cxn modelId="{B20DD5A4-4FDE-E143-88DF-5682787F6412}" type="presParOf" srcId="{160D8C6F-0C0B-F94E-95FC-4C357FD9C332}" destId="{5BB47DCA-6199-9B49-91A3-D47FD4C94B8C}" srcOrd="1" destOrd="0" presId="urn:microsoft.com/office/officeart/2005/8/layout/hierarchy1"/>
    <dgm:cxn modelId="{B146BF15-445D-1C47-BCB2-34FD005384DB}" type="presParOf" srcId="{BAFAB124-B501-A943-AAC1-DE09433FCFFB}" destId="{65FBF64E-2AEB-4D46-8712-37FAFA5185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728FA-2457-46A6-897A-979BDBFD24F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5DB7A6-E8BE-4F90-832E-B1CD14973FC6}">
      <dgm:prSet/>
      <dgm:spPr/>
      <dgm:t>
        <a:bodyPr/>
        <a:lstStyle/>
        <a:p>
          <a:r>
            <a:rPr lang="en-US" dirty="0"/>
            <a:t>Use the events provided on page 5 of the assignment document to create your timeline.</a:t>
          </a:r>
        </a:p>
      </dgm:t>
    </dgm:pt>
    <dgm:pt modelId="{38CB660D-41BB-4943-90FA-798160FBDA62}" type="parTrans" cxnId="{3AAC1F42-82D1-4085-A5B1-96CF09A9FBD7}">
      <dgm:prSet/>
      <dgm:spPr/>
      <dgm:t>
        <a:bodyPr/>
        <a:lstStyle/>
        <a:p>
          <a:endParaRPr lang="en-US"/>
        </a:p>
      </dgm:t>
    </dgm:pt>
    <dgm:pt modelId="{FFD1A3A5-E8F0-43BA-968A-C12D097A0957}" type="sibTrans" cxnId="{3AAC1F42-82D1-4085-A5B1-96CF09A9FBD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D7252AF-A663-4607-A79C-D9AFD03CF75E}">
      <dgm:prSet/>
      <dgm:spPr/>
      <dgm:t>
        <a:bodyPr/>
        <a:lstStyle/>
        <a:p>
          <a:r>
            <a:rPr lang="en-US" dirty="0"/>
            <a:t>See example on the next slide. </a:t>
          </a:r>
        </a:p>
        <a:p>
          <a:r>
            <a:rPr lang="en-US" dirty="0"/>
            <a:t>The template to complete the timeline is on page 6 of the assignment document. You are welcome to do this by hand if you are unable to print the template. </a:t>
          </a:r>
        </a:p>
      </dgm:t>
    </dgm:pt>
    <dgm:pt modelId="{4FE98DB5-31BC-4220-8AD1-4D113EE42B23}" type="parTrans" cxnId="{0947F757-B3C1-4319-9130-A3E1E23DAEF6}">
      <dgm:prSet/>
      <dgm:spPr/>
      <dgm:t>
        <a:bodyPr/>
        <a:lstStyle/>
        <a:p>
          <a:endParaRPr lang="en-US"/>
        </a:p>
      </dgm:t>
    </dgm:pt>
    <dgm:pt modelId="{DDBB9C39-61D3-4711-8DB9-852056423048}" type="sibTrans" cxnId="{0947F757-B3C1-4319-9130-A3E1E23DAEF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3A79E02-245D-B540-BE79-18C83EB5D0DC}" type="pres">
      <dgm:prSet presAssocID="{C54728FA-2457-46A6-897A-979BDBFD24F7}" presName="Name0" presStyleCnt="0">
        <dgm:presLayoutVars>
          <dgm:animLvl val="lvl"/>
          <dgm:resizeHandles val="exact"/>
        </dgm:presLayoutVars>
      </dgm:prSet>
      <dgm:spPr/>
    </dgm:pt>
    <dgm:pt modelId="{5772929E-00BD-984D-AEF3-EAB33D238556}" type="pres">
      <dgm:prSet presAssocID="{ED5DB7A6-E8BE-4F90-832E-B1CD14973FC6}" presName="compositeNode" presStyleCnt="0">
        <dgm:presLayoutVars>
          <dgm:bulletEnabled val="1"/>
        </dgm:presLayoutVars>
      </dgm:prSet>
      <dgm:spPr/>
    </dgm:pt>
    <dgm:pt modelId="{7B1C4F23-67BC-AA4D-9A33-35D5C0FE743A}" type="pres">
      <dgm:prSet presAssocID="{ED5DB7A6-E8BE-4F90-832E-B1CD14973FC6}" presName="bgRect" presStyleLbl="bgAccFollowNode1" presStyleIdx="0" presStyleCnt="2"/>
      <dgm:spPr/>
    </dgm:pt>
    <dgm:pt modelId="{43CBDA36-43B7-A546-A8C6-8B4F98B2E2AF}" type="pres">
      <dgm:prSet presAssocID="{FFD1A3A5-E8F0-43BA-968A-C12D097A0957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EFF1159D-B9C9-AA4C-ABF6-A75E7D2EF85E}" type="pres">
      <dgm:prSet presAssocID="{ED5DB7A6-E8BE-4F90-832E-B1CD14973FC6}" presName="bottomLine" presStyleLbl="alignNode1" presStyleIdx="1" presStyleCnt="4">
        <dgm:presLayoutVars/>
      </dgm:prSet>
      <dgm:spPr/>
    </dgm:pt>
    <dgm:pt modelId="{B0CF7C31-BB46-C84C-B48F-C421C770EF7D}" type="pres">
      <dgm:prSet presAssocID="{ED5DB7A6-E8BE-4F90-832E-B1CD14973FC6}" presName="nodeText" presStyleLbl="bgAccFollowNode1" presStyleIdx="0" presStyleCnt="2">
        <dgm:presLayoutVars>
          <dgm:bulletEnabled val="1"/>
        </dgm:presLayoutVars>
      </dgm:prSet>
      <dgm:spPr/>
    </dgm:pt>
    <dgm:pt modelId="{77675BF0-156E-BA4A-B274-F88E102E461D}" type="pres">
      <dgm:prSet presAssocID="{FFD1A3A5-E8F0-43BA-968A-C12D097A0957}" presName="sibTrans" presStyleCnt="0"/>
      <dgm:spPr/>
    </dgm:pt>
    <dgm:pt modelId="{6917E6D9-9E76-434F-9B2B-047723E2B09D}" type="pres">
      <dgm:prSet presAssocID="{1D7252AF-A663-4607-A79C-D9AFD03CF75E}" presName="compositeNode" presStyleCnt="0">
        <dgm:presLayoutVars>
          <dgm:bulletEnabled val="1"/>
        </dgm:presLayoutVars>
      </dgm:prSet>
      <dgm:spPr/>
    </dgm:pt>
    <dgm:pt modelId="{588D6B89-8256-D74E-88EF-98C14BC25FDC}" type="pres">
      <dgm:prSet presAssocID="{1D7252AF-A663-4607-A79C-D9AFD03CF75E}" presName="bgRect" presStyleLbl="bgAccFollowNode1" presStyleIdx="1" presStyleCnt="2"/>
      <dgm:spPr/>
    </dgm:pt>
    <dgm:pt modelId="{72C250D0-3308-6A49-B3EE-D0D28C31BFBD}" type="pres">
      <dgm:prSet presAssocID="{DDBB9C39-61D3-4711-8DB9-852056423048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339C1530-0E1F-EB40-9160-505CC3F6E916}" type="pres">
      <dgm:prSet presAssocID="{1D7252AF-A663-4607-A79C-D9AFD03CF75E}" presName="bottomLine" presStyleLbl="alignNode1" presStyleIdx="3" presStyleCnt="4">
        <dgm:presLayoutVars/>
      </dgm:prSet>
      <dgm:spPr/>
    </dgm:pt>
    <dgm:pt modelId="{DEFC9A18-99B1-5244-BDEA-3FE815F6BCCA}" type="pres">
      <dgm:prSet presAssocID="{1D7252AF-A663-4607-A79C-D9AFD03CF75E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2120002-6495-E04A-A743-4581D3CA95E1}" type="presOf" srcId="{1D7252AF-A663-4607-A79C-D9AFD03CF75E}" destId="{DEFC9A18-99B1-5244-BDEA-3FE815F6BCCA}" srcOrd="1" destOrd="0" presId="urn:microsoft.com/office/officeart/2016/7/layout/BasicLinearProcessNumbered"/>
    <dgm:cxn modelId="{B514D41F-A7C8-A343-AC60-1F32559CAC26}" type="presOf" srcId="{1D7252AF-A663-4607-A79C-D9AFD03CF75E}" destId="{588D6B89-8256-D74E-88EF-98C14BC25FDC}" srcOrd="0" destOrd="0" presId="urn:microsoft.com/office/officeart/2016/7/layout/BasicLinearProcessNumbered"/>
    <dgm:cxn modelId="{F89C812C-AD38-2248-8D55-343C0E6CC44B}" type="presOf" srcId="{C54728FA-2457-46A6-897A-979BDBFD24F7}" destId="{C3A79E02-245D-B540-BE79-18C83EB5D0DC}" srcOrd="0" destOrd="0" presId="urn:microsoft.com/office/officeart/2016/7/layout/BasicLinearProcessNumbered"/>
    <dgm:cxn modelId="{3AAC1F42-82D1-4085-A5B1-96CF09A9FBD7}" srcId="{C54728FA-2457-46A6-897A-979BDBFD24F7}" destId="{ED5DB7A6-E8BE-4F90-832E-B1CD14973FC6}" srcOrd="0" destOrd="0" parTransId="{38CB660D-41BB-4943-90FA-798160FBDA62}" sibTransId="{FFD1A3A5-E8F0-43BA-968A-C12D097A0957}"/>
    <dgm:cxn modelId="{F287CA57-B18B-0748-AD8B-C0843B84566F}" type="presOf" srcId="{FFD1A3A5-E8F0-43BA-968A-C12D097A0957}" destId="{43CBDA36-43B7-A546-A8C6-8B4F98B2E2AF}" srcOrd="0" destOrd="0" presId="urn:microsoft.com/office/officeart/2016/7/layout/BasicLinearProcessNumbered"/>
    <dgm:cxn modelId="{0947F757-B3C1-4319-9130-A3E1E23DAEF6}" srcId="{C54728FA-2457-46A6-897A-979BDBFD24F7}" destId="{1D7252AF-A663-4607-A79C-D9AFD03CF75E}" srcOrd="1" destOrd="0" parTransId="{4FE98DB5-31BC-4220-8AD1-4D113EE42B23}" sibTransId="{DDBB9C39-61D3-4711-8DB9-852056423048}"/>
    <dgm:cxn modelId="{01B82F73-6214-C64C-ABC1-7413D77A83E9}" type="presOf" srcId="{ED5DB7A6-E8BE-4F90-832E-B1CD14973FC6}" destId="{7B1C4F23-67BC-AA4D-9A33-35D5C0FE743A}" srcOrd="0" destOrd="0" presId="urn:microsoft.com/office/officeart/2016/7/layout/BasicLinearProcessNumbered"/>
    <dgm:cxn modelId="{DFED1FB5-4C07-B745-90D4-8D96AC3D4BDF}" type="presOf" srcId="{ED5DB7A6-E8BE-4F90-832E-B1CD14973FC6}" destId="{B0CF7C31-BB46-C84C-B48F-C421C770EF7D}" srcOrd="1" destOrd="0" presId="urn:microsoft.com/office/officeart/2016/7/layout/BasicLinearProcessNumbered"/>
    <dgm:cxn modelId="{EF25E2DF-8CEE-6749-8ACA-C8F831B2E7BB}" type="presOf" srcId="{DDBB9C39-61D3-4711-8DB9-852056423048}" destId="{72C250D0-3308-6A49-B3EE-D0D28C31BFBD}" srcOrd="0" destOrd="0" presId="urn:microsoft.com/office/officeart/2016/7/layout/BasicLinearProcessNumbered"/>
    <dgm:cxn modelId="{496CE592-C66C-E34C-82D9-FE732A9650E2}" type="presParOf" srcId="{C3A79E02-245D-B540-BE79-18C83EB5D0DC}" destId="{5772929E-00BD-984D-AEF3-EAB33D238556}" srcOrd="0" destOrd="0" presId="urn:microsoft.com/office/officeart/2016/7/layout/BasicLinearProcessNumbered"/>
    <dgm:cxn modelId="{CC9E4DCE-27AC-584D-B5BA-7B3E1683652E}" type="presParOf" srcId="{5772929E-00BD-984D-AEF3-EAB33D238556}" destId="{7B1C4F23-67BC-AA4D-9A33-35D5C0FE743A}" srcOrd="0" destOrd="0" presId="urn:microsoft.com/office/officeart/2016/7/layout/BasicLinearProcessNumbered"/>
    <dgm:cxn modelId="{7E8A916F-CA66-2544-8494-91F756AC9758}" type="presParOf" srcId="{5772929E-00BD-984D-AEF3-EAB33D238556}" destId="{43CBDA36-43B7-A546-A8C6-8B4F98B2E2AF}" srcOrd="1" destOrd="0" presId="urn:microsoft.com/office/officeart/2016/7/layout/BasicLinearProcessNumbered"/>
    <dgm:cxn modelId="{3B93F682-E40B-E847-BF17-15BB07B39E4B}" type="presParOf" srcId="{5772929E-00BD-984D-AEF3-EAB33D238556}" destId="{EFF1159D-B9C9-AA4C-ABF6-A75E7D2EF85E}" srcOrd="2" destOrd="0" presId="urn:microsoft.com/office/officeart/2016/7/layout/BasicLinearProcessNumbered"/>
    <dgm:cxn modelId="{19776EC3-F39D-784F-95AE-451A6B2F1011}" type="presParOf" srcId="{5772929E-00BD-984D-AEF3-EAB33D238556}" destId="{B0CF7C31-BB46-C84C-B48F-C421C770EF7D}" srcOrd="3" destOrd="0" presId="urn:microsoft.com/office/officeart/2016/7/layout/BasicLinearProcessNumbered"/>
    <dgm:cxn modelId="{EA11710C-D650-BC48-9CBE-142741717828}" type="presParOf" srcId="{C3A79E02-245D-B540-BE79-18C83EB5D0DC}" destId="{77675BF0-156E-BA4A-B274-F88E102E461D}" srcOrd="1" destOrd="0" presId="urn:microsoft.com/office/officeart/2016/7/layout/BasicLinearProcessNumbered"/>
    <dgm:cxn modelId="{752F3544-2877-B34D-A21A-55C6E39927A2}" type="presParOf" srcId="{C3A79E02-245D-B540-BE79-18C83EB5D0DC}" destId="{6917E6D9-9E76-434F-9B2B-047723E2B09D}" srcOrd="2" destOrd="0" presId="urn:microsoft.com/office/officeart/2016/7/layout/BasicLinearProcessNumbered"/>
    <dgm:cxn modelId="{946980DE-803C-8041-B758-75398A922B9B}" type="presParOf" srcId="{6917E6D9-9E76-434F-9B2B-047723E2B09D}" destId="{588D6B89-8256-D74E-88EF-98C14BC25FDC}" srcOrd="0" destOrd="0" presId="urn:microsoft.com/office/officeart/2016/7/layout/BasicLinearProcessNumbered"/>
    <dgm:cxn modelId="{F43F3D48-A949-A94D-8159-CD23BF6B4AF5}" type="presParOf" srcId="{6917E6D9-9E76-434F-9B2B-047723E2B09D}" destId="{72C250D0-3308-6A49-B3EE-D0D28C31BFBD}" srcOrd="1" destOrd="0" presId="urn:microsoft.com/office/officeart/2016/7/layout/BasicLinearProcessNumbered"/>
    <dgm:cxn modelId="{F6DF1E49-02CC-3945-81A2-85552208382B}" type="presParOf" srcId="{6917E6D9-9E76-434F-9B2B-047723E2B09D}" destId="{339C1530-0E1F-EB40-9160-505CC3F6E916}" srcOrd="2" destOrd="0" presId="urn:microsoft.com/office/officeart/2016/7/layout/BasicLinearProcessNumbered"/>
    <dgm:cxn modelId="{001510EA-A98A-864E-83A7-A40A0D6A5484}" type="presParOf" srcId="{6917E6D9-9E76-434F-9B2B-047723E2B09D}" destId="{DEFC9A18-99B1-5244-BDEA-3FE815F6BCC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FA995-6783-7644-BCCD-4687ACE11718}">
      <dsp:nvSpPr>
        <dsp:cNvPr id="0" name=""/>
        <dsp:cNvSpPr/>
      </dsp:nvSpPr>
      <dsp:spPr>
        <a:xfrm>
          <a:off x="1283" y="458137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FE4A9-A2E3-0E44-8626-EBD89DEE5635}">
      <dsp:nvSpPr>
        <dsp:cNvPr id="0" name=""/>
        <dsp:cNvSpPr/>
      </dsp:nvSpPr>
      <dsp:spPr>
        <a:xfrm>
          <a:off x="501904" y="933727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Watch the ”</a:t>
          </a:r>
          <a:r>
            <a:rPr lang="en-US" sz="4400" kern="1200" dirty="0" err="1">
              <a:hlinkClick xmlns:r="http://schemas.openxmlformats.org/officeDocument/2006/relationships" r:id="rId1"/>
            </a:rPr>
            <a:t>SuperPower</a:t>
          </a:r>
          <a:r>
            <a:rPr lang="en-US" sz="4400" kern="1200" dirty="0"/>
            <a:t>” episode.</a:t>
          </a:r>
        </a:p>
      </dsp:txBody>
      <dsp:txXfrm>
        <a:off x="585701" y="1017524"/>
        <a:ext cx="4337991" cy="2693452"/>
      </dsp:txXfrm>
    </dsp:sp>
    <dsp:sp modelId="{0729B263-781A-FD4E-A3E0-D409EEA9FD1A}">
      <dsp:nvSpPr>
        <dsp:cNvPr id="0" name=""/>
        <dsp:cNvSpPr/>
      </dsp:nvSpPr>
      <dsp:spPr>
        <a:xfrm>
          <a:off x="5508110" y="458137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47DCA-6199-9B49-91A3-D47FD4C94B8C}">
      <dsp:nvSpPr>
        <dsp:cNvPr id="0" name=""/>
        <dsp:cNvSpPr/>
      </dsp:nvSpPr>
      <dsp:spPr>
        <a:xfrm>
          <a:off x="6008730" y="933727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As you watch the episode answer the questions on page 2 of the assignment document</a:t>
          </a:r>
        </a:p>
      </dsp:txBody>
      <dsp:txXfrm>
        <a:off x="6092527" y="1017524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C4F23-67BC-AA4D-9A33-35D5C0FE743A}">
      <dsp:nvSpPr>
        <dsp:cNvPr id="0" name=""/>
        <dsp:cNvSpPr/>
      </dsp:nvSpPr>
      <dsp:spPr>
        <a:xfrm>
          <a:off x="1332" y="0"/>
          <a:ext cx="5196763" cy="36155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160" tIns="330200" rIns="405160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the events provided on page 5 of the assignment document to create your timeline.</a:t>
          </a:r>
        </a:p>
      </dsp:txBody>
      <dsp:txXfrm>
        <a:off x="1332" y="1373904"/>
        <a:ext cx="5196763" cy="2169322"/>
      </dsp:txXfrm>
    </dsp:sp>
    <dsp:sp modelId="{43CBDA36-43B7-A546-A8C6-8B4F98B2E2AF}">
      <dsp:nvSpPr>
        <dsp:cNvPr id="0" name=""/>
        <dsp:cNvSpPr/>
      </dsp:nvSpPr>
      <dsp:spPr>
        <a:xfrm>
          <a:off x="2057383" y="361553"/>
          <a:ext cx="1084661" cy="1084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64" tIns="12700" rIns="8456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216228" y="520398"/>
        <a:ext cx="766971" cy="766971"/>
      </dsp:txXfrm>
    </dsp:sp>
    <dsp:sp modelId="{EFF1159D-B9C9-AA4C-ABF6-A75E7D2EF85E}">
      <dsp:nvSpPr>
        <dsp:cNvPr id="0" name=""/>
        <dsp:cNvSpPr/>
      </dsp:nvSpPr>
      <dsp:spPr>
        <a:xfrm>
          <a:off x="1332" y="3615465"/>
          <a:ext cx="519676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D6B89-8256-D74E-88EF-98C14BC25FDC}">
      <dsp:nvSpPr>
        <dsp:cNvPr id="0" name=""/>
        <dsp:cNvSpPr/>
      </dsp:nvSpPr>
      <dsp:spPr>
        <a:xfrm>
          <a:off x="5717772" y="0"/>
          <a:ext cx="5196763" cy="36155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160" tIns="330200" rIns="405160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See example on the next slide.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template to complete the timeline is on page 6 of the assignment document. You are welcome to do this by hand if you are unable to print the template. </a:t>
          </a:r>
        </a:p>
      </dsp:txBody>
      <dsp:txXfrm>
        <a:off x="5717772" y="1373904"/>
        <a:ext cx="5196763" cy="2169322"/>
      </dsp:txXfrm>
    </dsp:sp>
    <dsp:sp modelId="{72C250D0-3308-6A49-B3EE-D0D28C31BFBD}">
      <dsp:nvSpPr>
        <dsp:cNvPr id="0" name=""/>
        <dsp:cNvSpPr/>
      </dsp:nvSpPr>
      <dsp:spPr>
        <a:xfrm>
          <a:off x="7773824" y="361553"/>
          <a:ext cx="1084661" cy="10846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64" tIns="12700" rIns="8456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932669" y="520398"/>
        <a:ext cx="766971" cy="766971"/>
      </dsp:txXfrm>
    </dsp:sp>
    <dsp:sp modelId="{339C1530-0E1F-EB40-9160-505CC3F6E916}">
      <dsp:nvSpPr>
        <dsp:cNvPr id="0" name=""/>
        <dsp:cNvSpPr/>
      </dsp:nvSpPr>
      <dsp:spPr>
        <a:xfrm>
          <a:off x="5717772" y="3615465"/>
          <a:ext cx="519676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6:10:52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6:14:09.5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9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5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5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1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6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3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exhibits/churchill/wc-coldwar.html#2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cold-war/cold-war-history" TargetMode="External"/><Relationship Id="rId2" Type="http://schemas.openxmlformats.org/officeDocument/2006/relationships/hyperlink" Target="https://tn.pbslearningmedia.org/resource/55c555a9-91a9-4914-bfb2-327dc5bfadc0/the-cold-war-crash-course-us-history-3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DA7EE-CAA6-7A4C-85A2-75E4C866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en-US" sz="5800"/>
              <a:t>Cold war assignments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432D1-AAA2-374E-A2C0-6488FF455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en-US" dirty="0"/>
              <a:t>Mrs. Love Spring 2020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FB4A1"/>
          </a:solidFill>
          <a:ln w="38100" cap="rnd">
            <a:solidFill>
              <a:srgbClr val="2FB4A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light, curtain&#10;&#10;Description automatically generated">
            <a:extLst>
              <a:ext uri="{FF2B5EF4-FFF2-40B4-BE49-F238E27FC236}">
                <a16:creationId xmlns:a16="http://schemas.microsoft.com/office/drawing/2014/main" id="{48BECC46-5AA5-45C1-B4B9-7D161A8DA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654296" y="1385676"/>
            <a:ext cx="7214616" cy="40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7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B63A-2EAA-A04E-A65A-7775FE80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CHQ- Who was primarily responsible for the cold war-- the United States or the Soviet Union?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36A5-B42A-0047-AF14-5EBDB229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Directions:</a:t>
            </a:r>
          </a:p>
          <a:p>
            <a:r>
              <a:rPr lang="en-US" dirty="0"/>
              <a:t>Review the following slides to gather more background information on the Cold War</a:t>
            </a:r>
          </a:p>
          <a:p>
            <a:r>
              <a:rPr lang="en-US" dirty="0"/>
              <a:t>If you would like to hear a clip of the Iron Curtain speech, follow this link</a:t>
            </a:r>
          </a:p>
          <a:p>
            <a:pPr lvl="1"/>
            <a:r>
              <a:rPr lang="en-US" dirty="0">
                <a:hlinkClick r:id="rId2"/>
              </a:rPr>
              <a:t>https://www.loc.gov/exhibits/churchill/wc-coldwar.html#252</a:t>
            </a:r>
            <a:endParaRPr lang="en-US" dirty="0"/>
          </a:p>
          <a:p>
            <a:pPr lvl="1"/>
            <a:r>
              <a:rPr lang="en-US" dirty="0"/>
              <a:t>After following the link you may need to scroll down a little bit. </a:t>
            </a:r>
          </a:p>
          <a:p>
            <a:r>
              <a:rPr lang="en-US" dirty="0"/>
              <a:t>After you have reviewed the slides…</a:t>
            </a:r>
          </a:p>
          <a:p>
            <a:pPr lvl="1"/>
            <a:r>
              <a:rPr lang="en-US" dirty="0"/>
              <a:t>Read each document provided and answer the guiding questions</a:t>
            </a:r>
          </a:p>
          <a:p>
            <a:pPr lvl="1"/>
            <a:r>
              <a:rPr lang="en-US" dirty="0"/>
              <a:t>After you have gone through each document answer the </a:t>
            </a:r>
            <a:r>
              <a:rPr lang="en-US" sz="3000" b="1" u="sng" dirty="0"/>
              <a:t>Central Historical Question</a:t>
            </a:r>
          </a:p>
        </p:txBody>
      </p:sp>
    </p:spTree>
    <p:extLst>
      <p:ext uri="{BB962C8B-B14F-4D97-AF65-F5344CB8AC3E}">
        <p14:creationId xmlns:p14="http://schemas.microsoft.com/office/powerpoint/2010/main" val="267785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7FA52-7490-EC49-A293-2A4EC204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iron curtain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1A10F8-EA1C-E74A-B710-00A5B2199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Winston Churchill with President Truman just before the Iron Curtain Speech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91F6D3-3151-5048-A9EA-0EC2CA25D2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1049110" y="2925763"/>
            <a:ext cx="4739142" cy="326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D816C2-DACC-0A41-8803-28D5B1150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Map of the “Iron Curtain”</a:t>
            </a:r>
          </a:p>
          <a:p>
            <a:endParaRPr lang="en-US" dirty="0"/>
          </a:p>
        </p:txBody>
      </p:sp>
      <p:pic>
        <p:nvPicPr>
          <p:cNvPr id="11" name="Picture 6" descr="Picture 2">
            <a:extLst>
              <a:ext uri="{FF2B5EF4-FFF2-40B4-BE49-F238E27FC236}">
                <a16:creationId xmlns:a16="http://schemas.microsoft.com/office/drawing/2014/main" id="{B145BE7D-6272-E641-B602-EE5CCA9C6A3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7790109" y="2925763"/>
            <a:ext cx="1947369" cy="326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170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4F0ED-1E35-CA46-B284-EAEF6DA2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The Truman doctrine, 1947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A5B3-3F6A-4347-BD16-B7A8BDE6F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/>
              <a:t>President Truman outlined the Truman Doctrine to a joint session of Congress in March of 1947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FB4A1"/>
          </a:solidFill>
          <a:ln w="38100" cap="rnd">
            <a:solidFill>
              <a:srgbClr val="2FB4A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Picture 8">
            <a:extLst>
              <a:ext uri="{FF2B5EF4-FFF2-40B4-BE49-F238E27FC236}">
                <a16:creationId xmlns:a16="http://schemas.microsoft.com/office/drawing/2014/main" id="{29F0F898-18D3-8D40-8156-855646E6B9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461" y="640080"/>
            <a:ext cx="6188285" cy="55504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57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F6761-BF8B-4F4F-895F-6CC84A67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432048" cy="17140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The Marshall plan, 1947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FB4A1"/>
          </a:solidFill>
          <a:ln w="38100" cap="rnd">
            <a:solidFill>
              <a:srgbClr val="2FB4A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5F7E6-10D3-0F42-8785-A39D4E533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9016" y="2803470"/>
            <a:ext cx="3432048" cy="341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Nations that had received aid by 1950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1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F146ACF-DF0E-9F42-A22E-D91B49A103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838" y="640080"/>
            <a:ext cx="6215915" cy="557784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19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2066F-33EA-2142-A3CD-33646FB0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432048" cy="171406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Marshall plan, 1947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FB4A1"/>
          </a:solidFill>
          <a:ln w="38100" cap="rnd">
            <a:solidFill>
              <a:srgbClr val="2FB4A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F1DF3E-0C2E-4F29-95B7-BA9A71BE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016" y="2803470"/>
            <a:ext cx="3432048" cy="3414450"/>
          </a:xfrm>
        </p:spPr>
        <p:txBody>
          <a:bodyPr anchor="t">
            <a:normAutofit/>
          </a:bodyPr>
          <a:lstStyle/>
          <a:p>
            <a:r>
              <a:rPr lang="en-US" sz="2400" dirty="0"/>
              <a:t>Stuttgart, Germany before and after Marshall Plan aid.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8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FE81E-9153-D840-9EDF-69ADF4956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1288847"/>
            <a:ext cx="6903720" cy="428030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595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9D97E-5F18-484D-9C06-13FC8100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800" dirty="0" err="1"/>
              <a:t>Nato</a:t>
            </a:r>
            <a:r>
              <a:rPr lang="en-US" sz="5800" dirty="0"/>
              <a:t> treaty, 1949</a:t>
            </a:r>
            <a:br>
              <a:rPr lang="en-US" sz="5800" dirty="0"/>
            </a:br>
            <a:r>
              <a:rPr lang="en-US" sz="5800" dirty="0" err="1"/>
              <a:t>warsaw</a:t>
            </a:r>
            <a:r>
              <a:rPr lang="en-US" sz="5800" dirty="0"/>
              <a:t> pact, 1955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FB4A1"/>
          </a:solidFill>
          <a:ln w="38100" cap="rnd">
            <a:solidFill>
              <a:srgbClr val="2FB4A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Picture 5">
            <a:extLst>
              <a:ext uri="{FF2B5EF4-FFF2-40B4-BE49-F238E27FC236}">
                <a16:creationId xmlns:a16="http://schemas.microsoft.com/office/drawing/2014/main" id="{45367872-BAEB-AB4D-A0FE-3A7AF4E75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618222" y="640080"/>
            <a:ext cx="5286763" cy="55504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29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2FB4A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BB9C8-70F0-5844-8ED9-0632EDED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solidFill>
                  <a:schemeClr val="bg1"/>
                </a:solidFill>
              </a:rPr>
              <a:t>How to submit your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C2F4-E7A0-7443-BF65-2EA696AB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dirty="0"/>
              <a:t>All assignments can be emailed to me </a:t>
            </a:r>
          </a:p>
          <a:p>
            <a:r>
              <a:rPr lang="en-US" dirty="0"/>
              <a:t>You can also take pictures of your assignments and send them to me via email or remind</a:t>
            </a:r>
          </a:p>
          <a:p>
            <a:r>
              <a:rPr lang="en-US" dirty="0"/>
              <a:t>Or you can hold on to your assignments until we return to school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9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DCC1-788C-844B-B8AE-DC36BC3F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for the 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1DA8-A92E-D544-A60C-E8CC86E2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this </a:t>
            </a:r>
            <a:r>
              <a:rPr lang="en-US" dirty="0">
                <a:hlinkClick r:id="rId2"/>
              </a:rPr>
              <a:t>Crash Course Video</a:t>
            </a:r>
            <a:r>
              <a:rPr lang="en-US" dirty="0"/>
              <a:t> if you would like more information about the Cold War</a:t>
            </a:r>
          </a:p>
          <a:p>
            <a:r>
              <a:rPr lang="en-US" dirty="0">
                <a:hlinkClick r:id="rId3"/>
              </a:rPr>
              <a:t>https://www.history.com</a:t>
            </a:r>
            <a:r>
              <a:rPr lang="en-US">
                <a:hlinkClick r:id="rId3"/>
              </a:rPr>
              <a:t>/topics/cold-war/cold-war-history</a:t>
            </a:r>
            <a:r>
              <a:rPr lang="en-US"/>
              <a:t> </a:t>
            </a:r>
            <a:endParaRPr lang="en-US" dirty="0"/>
          </a:p>
          <a:p>
            <a:r>
              <a:rPr lang="en-US" dirty="0"/>
              <a:t>I’ve posted a textbook chapter on my website for you to look over to get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9743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E6FD-BDDC-1A4D-A580-C58EE33D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400">
                <a:solidFill>
                  <a:srgbClr val="2FB4A1"/>
                </a:solidFill>
              </a:rPr>
              <a:t>Assignment #1 America the Story of 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48DDF6-A4C1-40A8-B6B9-46E59EF79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963545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23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F0C1-1F1A-BA46-89F8-38217532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800" dirty="0">
                <a:solidFill>
                  <a:schemeClr val="accent1"/>
                </a:solidFill>
              </a:rPr>
              <a:t>Assignment #2: Cold War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FF65-67EC-1244-8FB5-4825E5D747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Read the Cold War Overview Reading. (page 3 of the assignment document)</a:t>
            </a:r>
          </a:p>
          <a:p>
            <a:r>
              <a:rPr lang="en-US" dirty="0"/>
              <a:t>Complete 1-pager notes. </a:t>
            </a:r>
          </a:p>
          <a:p>
            <a:pPr lvl="1"/>
            <a:r>
              <a:rPr lang="en-US" dirty="0"/>
              <a:t>An example is on the next slide</a:t>
            </a:r>
          </a:p>
          <a:p>
            <a:r>
              <a:rPr lang="en-US" dirty="0"/>
              <a:t>Each box corresponds to a specific section of the reading</a:t>
            </a:r>
          </a:p>
          <a:p>
            <a:r>
              <a:rPr lang="en-US" dirty="0"/>
              <a:t>You can use the template provided or create your own as long as it meets the requirements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/>
            <a:r>
              <a:rPr lang="en-US" dirty="0">
                <a:sym typeface="Wingdings" pitchFamily="2" charset="2"/>
              </a:rPr>
              <a:t>A printable template is the the assignment document</a:t>
            </a:r>
          </a:p>
          <a:p>
            <a:r>
              <a:rPr lang="en-US" dirty="0">
                <a:sym typeface="Wingdings" pitchFamily="2" charset="2"/>
              </a:rPr>
              <a:t>Feel free to add more images than what’s required! Get creative!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66FB7-6C9A-3A45-B43D-82ADCCDD9E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Directions for 1-pager notes</a:t>
            </a:r>
          </a:p>
          <a:p>
            <a:r>
              <a:rPr lang="en-US" dirty="0"/>
              <a:t>(1) Border- causes of the Cold War</a:t>
            </a:r>
          </a:p>
          <a:p>
            <a:r>
              <a:rPr lang="en-US" dirty="0"/>
              <a:t>Box 2- US Characteristics</a:t>
            </a:r>
          </a:p>
          <a:p>
            <a:r>
              <a:rPr lang="en-US" dirty="0"/>
              <a:t>Box 3— USSR Characteristics</a:t>
            </a:r>
          </a:p>
          <a:p>
            <a:r>
              <a:rPr lang="en-US" dirty="0"/>
              <a:t>Box 4- What was the Cold War?</a:t>
            </a:r>
          </a:p>
          <a:p>
            <a:r>
              <a:rPr lang="en-US" dirty="0"/>
              <a:t>Box 5- What was the Iron Curtain? (include image)</a:t>
            </a:r>
          </a:p>
          <a:p>
            <a:r>
              <a:rPr lang="en-US" dirty="0"/>
              <a:t>Box 6- What was NATO? (include image)</a:t>
            </a:r>
          </a:p>
          <a:p>
            <a:r>
              <a:rPr lang="en-US" dirty="0"/>
              <a:t>Box 7- What was Containment? (include image)</a:t>
            </a:r>
          </a:p>
          <a:p>
            <a:r>
              <a:rPr lang="en-US" dirty="0"/>
              <a:t>Box 8- What was the Warsaw Pact? ((include image)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2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9B3E2B-0758-6342-A30E-CA85A42F2E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1" r="2729" b="6666"/>
          <a:stretch/>
        </p:blipFill>
        <p:spPr>
          <a:xfrm>
            <a:off x="1688955" y="0"/>
            <a:ext cx="5511945" cy="65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8266-BF43-9F4C-9B0C-5303C552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Assignment #3- Cold war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5DD4FF-E785-4F47-B09C-A35930499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260422"/>
              </p:ext>
            </p:extLst>
          </p:nvPr>
        </p:nvGraphicFramePr>
        <p:xfrm>
          <a:off x="632647" y="2608434"/>
          <a:ext cx="10915869" cy="361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67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C094744-8287-3A47-8EC0-E34886D01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63500"/>
            <a:ext cx="91948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2FB4A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60E0E-6C39-0246-A8B0-9DC5E215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800">
                <a:solidFill>
                  <a:schemeClr val="bg1"/>
                </a:solidFill>
              </a:rPr>
              <a:t>ASSIGNMENT #4 Document Based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89986-66C2-F348-BD5D-E4D6BAE3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872" y="1122363"/>
            <a:ext cx="322392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600" dirty="0"/>
              <a:t>Who was primarily responsible for the Cold War—the United States or the Soviet Union?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085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127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FB4A1"/>
          </a:solidFill>
          <a:ln w="41275" cap="rnd">
            <a:solidFill>
              <a:srgbClr val="2FB4A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775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B3A21"/>
      </a:dk2>
      <a:lt2>
        <a:srgbClr val="E8E2E3"/>
      </a:lt2>
      <a:accent1>
        <a:srgbClr val="2FB4A1"/>
      </a:accent1>
      <a:accent2>
        <a:srgbClr val="23B665"/>
      </a:accent2>
      <a:accent3>
        <a:srgbClr val="30B734"/>
      </a:accent3>
      <a:accent4>
        <a:srgbClr val="5CB623"/>
      </a:accent4>
      <a:accent5>
        <a:srgbClr val="93AC2D"/>
      </a:accent5>
      <a:accent6>
        <a:srgbClr val="BE9C25"/>
      </a:accent6>
      <a:hlink>
        <a:srgbClr val="698A2E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556</Words>
  <Application>Microsoft Macintosh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The Hand</vt:lpstr>
      <vt:lpstr>The Serif Hand Black</vt:lpstr>
      <vt:lpstr>SketchyVTI</vt:lpstr>
      <vt:lpstr>Cold war assignments</vt:lpstr>
      <vt:lpstr>How to submit your assignments</vt:lpstr>
      <vt:lpstr>Additional Resources for the cold war</vt:lpstr>
      <vt:lpstr>Assignment #1 America the Story of us</vt:lpstr>
      <vt:lpstr>Assignment #2: Cold War overview</vt:lpstr>
      <vt:lpstr>PowerPoint Presentation</vt:lpstr>
      <vt:lpstr>Assignment #3- Cold war timeline</vt:lpstr>
      <vt:lpstr>PowerPoint Presentation</vt:lpstr>
      <vt:lpstr>ASSIGNMENT #4 Document Based activity</vt:lpstr>
      <vt:lpstr>CHQ- Who was primarily responsible for the cold war-- the United States or the Soviet Union?</vt:lpstr>
      <vt:lpstr>The iron curtain</vt:lpstr>
      <vt:lpstr>The Truman doctrine, 1947</vt:lpstr>
      <vt:lpstr>The Marshall plan, 1947</vt:lpstr>
      <vt:lpstr>Marshall plan, 1947</vt:lpstr>
      <vt:lpstr>Nato treaty, 1949 warsaw pact, 1955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assignments</dc:title>
  <dc:creator>Love, Reebah M</dc:creator>
  <cp:lastModifiedBy>Love, Reebah M</cp:lastModifiedBy>
  <cp:revision>3</cp:revision>
  <dcterms:created xsi:type="dcterms:W3CDTF">2020-03-31T17:14:28Z</dcterms:created>
  <dcterms:modified xsi:type="dcterms:W3CDTF">2020-04-02T14:18:25Z</dcterms:modified>
</cp:coreProperties>
</file>