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20"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1/13/13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1/13/13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1/13/13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1/13/13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Scopes Trial</a:t>
            </a:r>
            <a:endParaRPr lang="en-US" dirty="0"/>
          </a:p>
        </p:txBody>
      </p:sp>
      <p:sp>
        <p:nvSpPr>
          <p:cNvPr id="3" name="Subtitle 2"/>
          <p:cNvSpPr>
            <a:spLocks noGrp="1"/>
          </p:cNvSpPr>
          <p:nvPr>
            <p:ph type="subTitle" idx="1"/>
          </p:nvPr>
        </p:nvSpPr>
        <p:spPr/>
        <p:txBody>
          <a:bodyPr/>
          <a:lstStyle/>
          <a:p>
            <a:r>
              <a:rPr lang="en-US" dirty="0" smtClean="0"/>
              <a:t>Why did people care about the Butler Act?</a:t>
            </a:r>
            <a:endParaRPr lang="en-US" dirty="0"/>
          </a:p>
        </p:txBody>
      </p:sp>
    </p:spTree>
    <p:extLst>
      <p:ext uri="{BB962C8B-B14F-4D97-AF65-F5344CB8AC3E}">
        <p14:creationId xmlns:p14="http://schemas.microsoft.com/office/powerpoint/2010/main" val="138035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D- NY Times Article</a:t>
            </a:r>
            <a:endParaRPr lang="en-US" dirty="0"/>
          </a:p>
        </p:txBody>
      </p:sp>
      <p:sp>
        <p:nvSpPr>
          <p:cNvPr id="3" name="Content Placeholder 2"/>
          <p:cNvSpPr>
            <a:spLocks noGrp="1"/>
          </p:cNvSpPr>
          <p:nvPr>
            <p:ph idx="1"/>
          </p:nvPr>
        </p:nvSpPr>
        <p:spPr/>
        <p:txBody>
          <a:bodyPr/>
          <a:lstStyle/>
          <a:p>
            <a:r>
              <a:rPr lang="en-US" dirty="0"/>
              <a:t>1. (Sourcing) What was New York City like in the 1920s? Why might the New </a:t>
            </a:r>
            <a:r>
              <a:rPr lang="en-US" dirty="0" smtClean="0"/>
              <a:t>York Times </a:t>
            </a:r>
            <a:r>
              <a:rPr lang="en-US" dirty="0"/>
              <a:t>look down on Dayton, Tennessee?</a:t>
            </a:r>
          </a:p>
          <a:p>
            <a:r>
              <a:rPr lang="en-US" dirty="0"/>
              <a:t>2. (Close Reading) How does the New York Times describe the local Tennesseans</a:t>
            </a:r>
            <a:r>
              <a:rPr lang="en-US" dirty="0" smtClean="0"/>
              <a:t>? What </a:t>
            </a:r>
            <a:r>
              <a:rPr lang="en-US" dirty="0"/>
              <a:t>words can you find that show that the New York Times thinks of these </a:t>
            </a:r>
            <a:r>
              <a:rPr lang="en-US" dirty="0" smtClean="0"/>
              <a:t>people and </a:t>
            </a:r>
            <a:r>
              <a:rPr lang="en-US" dirty="0"/>
              <a:t>events as bizarre and interesting?</a:t>
            </a:r>
            <a:endParaRPr lang="en-US" dirty="0"/>
          </a:p>
        </p:txBody>
      </p:sp>
    </p:spTree>
    <p:extLst>
      <p:ext uri="{BB962C8B-B14F-4D97-AF65-F5344CB8AC3E}">
        <p14:creationId xmlns:p14="http://schemas.microsoft.com/office/powerpoint/2010/main" val="143783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Who supported the Butler Act? What were their reasons?</a:t>
            </a:r>
          </a:p>
          <a:p>
            <a:r>
              <a:rPr lang="en-US" dirty="0" smtClean="0"/>
              <a:t>Who </a:t>
            </a:r>
            <a:r>
              <a:rPr lang="en-US" dirty="0"/>
              <a:t>opposed the Butler Act? What were their reasons?</a:t>
            </a:r>
          </a:p>
          <a:p>
            <a:r>
              <a:rPr lang="en-US" dirty="0" smtClean="0"/>
              <a:t> </a:t>
            </a:r>
            <a:r>
              <a:rPr lang="en-US" dirty="0"/>
              <a:t>How did Reverend </a:t>
            </a:r>
            <a:r>
              <a:rPr lang="en-US" dirty="0" err="1"/>
              <a:t>Straton</a:t>
            </a:r>
            <a:r>
              <a:rPr lang="en-US" dirty="0"/>
              <a:t> view the big cities? How did the </a:t>
            </a:r>
            <a:r>
              <a:rPr lang="en-US" dirty="0" smtClean="0"/>
              <a:t>New York </a:t>
            </a:r>
            <a:r>
              <a:rPr lang="en-US" dirty="0"/>
              <a:t>Times view Dayton, Tennessee? Why did those views play </a:t>
            </a:r>
            <a:r>
              <a:rPr lang="en-US" dirty="0" smtClean="0"/>
              <a:t>a role </a:t>
            </a:r>
            <a:r>
              <a:rPr lang="en-US" dirty="0"/>
              <a:t>in the Scopes trial?</a:t>
            </a:r>
          </a:p>
          <a:p>
            <a:r>
              <a:rPr lang="en-US" dirty="0" smtClean="0"/>
              <a:t>In </a:t>
            </a:r>
            <a:r>
              <a:rPr lang="en-US" dirty="0"/>
              <a:t>what way did the historical context of the 1920s affect the </a:t>
            </a:r>
            <a:r>
              <a:rPr lang="en-US" dirty="0" smtClean="0"/>
              <a:t>battle over </a:t>
            </a:r>
            <a:r>
              <a:rPr lang="en-US" dirty="0"/>
              <a:t>the Butler Act?</a:t>
            </a:r>
          </a:p>
          <a:p>
            <a:r>
              <a:rPr lang="en-US" dirty="0" smtClean="0"/>
              <a:t>How </a:t>
            </a:r>
            <a:r>
              <a:rPr lang="en-US" dirty="0"/>
              <a:t>was the Scopes Trial more than just a simple debate </a:t>
            </a:r>
            <a:r>
              <a:rPr lang="en-US" dirty="0" smtClean="0"/>
              <a:t>between evolution </a:t>
            </a:r>
            <a:r>
              <a:rPr lang="en-US" dirty="0"/>
              <a:t>and creationism?</a:t>
            </a:r>
            <a:endParaRPr lang="en-US" dirty="0"/>
          </a:p>
        </p:txBody>
      </p:sp>
    </p:spTree>
    <p:extLst>
      <p:ext uri="{BB962C8B-B14F-4D97-AF65-F5344CB8AC3E}">
        <p14:creationId xmlns:p14="http://schemas.microsoft.com/office/powerpoint/2010/main" val="377642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Butler Act</a:t>
            </a:r>
            <a:endParaRPr lang="en-US" dirty="0"/>
          </a:p>
        </p:txBody>
      </p:sp>
      <p:sp>
        <p:nvSpPr>
          <p:cNvPr id="3" name="Content Placeholder 2"/>
          <p:cNvSpPr>
            <a:spLocks noGrp="1"/>
          </p:cNvSpPr>
          <p:nvPr>
            <p:ph idx="1"/>
          </p:nvPr>
        </p:nvSpPr>
        <p:spPr/>
        <p:txBody>
          <a:bodyPr/>
          <a:lstStyle/>
          <a:p>
            <a:r>
              <a:rPr lang="en-US" dirty="0" smtClean="0"/>
              <a:t>In 1925, Tennessee passed the Butler Act</a:t>
            </a:r>
          </a:p>
          <a:p>
            <a:pPr lvl="1"/>
            <a:r>
              <a:rPr lang="en-US" dirty="0" smtClean="0"/>
              <a:t>“It shall be unlawful for any teacher…to teach any theory that denies the story of the Divine Creation of man as taught in the bible, and to teach instead that man has descended from a lower order or animals.”</a:t>
            </a:r>
          </a:p>
          <a:p>
            <a:r>
              <a:rPr lang="en-US" dirty="0" smtClean="0"/>
              <a:t>In short, the Butler Act made it illegal to teach from textbooks similar to your handout…</a:t>
            </a:r>
          </a:p>
        </p:txBody>
      </p:sp>
    </p:spTree>
    <p:extLst>
      <p:ext uri="{BB962C8B-B14F-4D97-AF65-F5344CB8AC3E}">
        <p14:creationId xmlns:p14="http://schemas.microsoft.com/office/powerpoint/2010/main" val="27241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After reading the textbook answer the following questions on your own.</a:t>
            </a:r>
          </a:p>
          <a:p>
            <a:pPr lvl="1"/>
            <a:r>
              <a:rPr lang="en-US" dirty="0" smtClean="0"/>
              <a:t>How does this textbook explain where man came from?</a:t>
            </a:r>
          </a:p>
          <a:p>
            <a:pPr lvl="1"/>
            <a:r>
              <a:rPr lang="en-US" dirty="0" smtClean="0"/>
              <a:t>Why might people in Tennessee in 1925 have wanted to outlaw this textbook?</a:t>
            </a:r>
          </a:p>
        </p:txBody>
      </p:sp>
    </p:spTree>
    <p:extLst>
      <p:ext uri="{BB962C8B-B14F-4D97-AF65-F5344CB8AC3E}">
        <p14:creationId xmlns:p14="http://schemas.microsoft.com/office/powerpoint/2010/main" val="171875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Through US history, there have been periods of time when people sought to become more religious</a:t>
            </a:r>
          </a:p>
          <a:p>
            <a:r>
              <a:rPr lang="en-US" dirty="0" smtClean="0"/>
              <a:t>These religious waves were often associated with questioning authority and power or questioning the elite</a:t>
            </a:r>
          </a:p>
          <a:p>
            <a:pPr lvl="1"/>
            <a:endParaRPr lang="en-US" dirty="0"/>
          </a:p>
        </p:txBody>
      </p:sp>
    </p:spTree>
    <p:extLst>
      <p:ext uri="{BB962C8B-B14F-4D97-AF65-F5344CB8AC3E}">
        <p14:creationId xmlns:p14="http://schemas.microsoft.com/office/powerpoint/2010/main" val="244268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Religious Waves</a:t>
            </a:r>
            <a:endParaRPr lang="en-US" dirty="0"/>
          </a:p>
        </p:txBody>
      </p:sp>
      <p:sp>
        <p:nvSpPr>
          <p:cNvPr id="3" name="Content Placeholder 2"/>
          <p:cNvSpPr>
            <a:spLocks noGrp="1"/>
          </p:cNvSpPr>
          <p:nvPr>
            <p:ph idx="1"/>
          </p:nvPr>
        </p:nvSpPr>
        <p:spPr/>
        <p:txBody>
          <a:bodyPr/>
          <a:lstStyle/>
          <a:p>
            <a:r>
              <a:rPr lang="en-US" dirty="0" smtClean="0"/>
              <a:t>The First Great Awakening-1740’s-1750’s</a:t>
            </a:r>
          </a:p>
          <a:p>
            <a:pPr lvl="1"/>
            <a:r>
              <a:rPr lang="en-US" dirty="0" smtClean="0"/>
              <a:t>Helped fuel rebellion against England and the </a:t>
            </a:r>
            <a:r>
              <a:rPr lang="en-US" dirty="0" err="1" smtClean="0"/>
              <a:t>Angleican</a:t>
            </a:r>
            <a:r>
              <a:rPr lang="en-US" dirty="0" smtClean="0"/>
              <a:t> church</a:t>
            </a:r>
          </a:p>
          <a:p>
            <a:r>
              <a:rPr lang="en-US" dirty="0" smtClean="0"/>
              <a:t>The Second Great Awakening-1820’s-1840’s</a:t>
            </a:r>
          </a:p>
          <a:p>
            <a:pPr lvl="1"/>
            <a:r>
              <a:rPr lang="en-US" dirty="0" smtClean="0"/>
              <a:t>Helped launch a number of 19</a:t>
            </a:r>
            <a:r>
              <a:rPr lang="en-US" baseline="30000" dirty="0" smtClean="0"/>
              <a:t>th</a:t>
            </a:r>
            <a:r>
              <a:rPr lang="en-US" dirty="0" smtClean="0"/>
              <a:t> century political movements—temperance, abolition</a:t>
            </a:r>
          </a:p>
          <a:p>
            <a:pPr marL="0" indent="0">
              <a:buNone/>
            </a:pPr>
            <a:endParaRPr lang="en-US" dirty="0"/>
          </a:p>
        </p:txBody>
      </p:sp>
    </p:spTree>
    <p:extLst>
      <p:ext uri="{BB962C8B-B14F-4D97-AF65-F5344CB8AC3E}">
        <p14:creationId xmlns:p14="http://schemas.microsoft.com/office/powerpoint/2010/main" val="297972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Fundamentalism </a:t>
            </a:r>
            <a:endParaRPr lang="en-US" dirty="0"/>
          </a:p>
        </p:txBody>
      </p:sp>
      <p:sp>
        <p:nvSpPr>
          <p:cNvPr id="3" name="Content Placeholder 2"/>
          <p:cNvSpPr>
            <a:spLocks noGrp="1"/>
          </p:cNvSpPr>
          <p:nvPr>
            <p:ph idx="1"/>
          </p:nvPr>
        </p:nvSpPr>
        <p:spPr/>
        <p:txBody>
          <a:bodyPr/>
          <a:lstStyle/>
          <a:p>
            <a:r>
              <a:rPr lang="en-US" dirty="0" smtClean="0"/>
              <a:t>In the 1920’s this movement began to gain momentum</a:t>
            </a:r>
          </a:p>
          <a:p>
            <a:pPr lvl="1"/>
            <a:r>
              <a:rPr lang="en-US" dirty="0" smtClean="0"/>
              <a:t>Fundamentalists believed in the literal truth of the bible</a:t>
            </a:r>
          </a:p>
          <a:p>
            <a:pPr lvl="1"/>
            <a:r>
              <a:rPr lang="en-US" dirty="0" smtClean="0"/>
              <a:t>They also were very opposed to what they believed to be the sins of modern life</a:t>
            </a:r>
            <a:endParaRPr lang="en-US" dirty="0"/>
          </a:p>
        </p:txBody>
      </p:sp>
    </p:spTree>
    <p:extLst>
      <p:ext uri="{BB962C8B-B14F-4D97-AF65-F5344CB8AC3E}">
        <p14:creationId xmlns:p14="http://schemas.microsoft.com/office/powerpoint/2010/main" val="127446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 Sparks Letter</a:t>
            </a:r>
            <a:endParaRPr lang="en-US" dirty="0"/>
          </a:p>
        </p:txBody>
      </p:sp>
      <p:sp>
        <p:nvSpPr>
          <p:cNvPr id="3" name="Content Placeholder 2"/>
          <p:cNvSpPr>
            <a:spLocks noGrp="1"/>
          </p:cNvSpPr>
          <p:nvPr>
            <p:ph idx="1"/>
          </p:nvPr>
        </p:nvSpPr>
        <p:spPr/>
        <p:txBody>
          <a:bodyPr>
            <a:normAutofit lnSpcReduction="10000"/>
          </a:bodyPr>
          <a:lstStyle/>
          <a:p>
            <a:r>
              <a:rPr lang="en-US" dirty="0"/>
              <a:t>1. (Sourcing) Who is Mrs. Sparks and why does she care about what is taught </a:t>
            </a:r>
            <a:r>
              <a:rPr lang="en-US" dirty="0" smtClean="0"/>
              <a:t>in schools?</a:t>
            </a:r>
          </a:p>
          <a:p>
            <a:r>
              <a:rPr lang="en-US" dirty="0" smtClean="0"/>
              <a:t>2</a:t>
            </a:r>
            <a:r>
              <a:rPr lang="en-US" dirty="0"/>
              <a:t>. (Contextualizing) What is Mrs. Sparks referring to when she says “these times </a:t>
            </a:r>
            <a:r>
              <a:rPr lang="en-US" dirty="0" smtClean="0"/>
              <a:t>of materialism</a:t>
            </a:r>
            <a:r>
              <a:rPr lang="en-US" dirty="0"/>
              <a:t>”?</a:t>
            </a:r>
          </a:p>
          <a:p>
            <a:r>
              <a:rPr lang="en-US" dirty="0"/>
              <a:t>3. (Close Reading) Find all of the words that suggest the presence of a great </a:t>
            </a:r>
            <a:r>
              <a:rPr lang="en-US" dirty="0" smtClean="0"/>
              <a:t>danger. Why might Mrs. Sparks believe that evolution is such a threat?</a:t>
            </a:r>
            <a:endParaRPr lang="en-US" dirty="0"/>
          </a:p>
        </p:txBody>
      </p:sp>
    </p:spTree>
    <p:extLst>
      <p:ext uri="{BB962C8B-B14F-4D97-AF65-F5344CB8AC3E}">
        <p14:creationId xmlns:p14="http://schemas.microsoft.com/office/powerpoint/2010/main" val="79562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B-Malone’s Speech</a:t>
            </a:r>
            <a:endParaRPr lang="en-US" dirty="0"/>
          </a:p>
        </p:txBody>
      </p:sp>
      <p:sp>
        <p:nvSpPr>
          <p:cNvPr id="3" name="Content Placeholder 2"/>
          <p:cNvSpPr>
            <a:spLocks noGrp="1"/>
          </p:cNvSpPr>
          <p:nvPr>
            <p:ph idx="1"/>
          </p:nvPr>
        </p:nvSpPr>
        <p:spPr/>
        <p:txBody>
          <a:bodyPr>
            <a:normAutofit/>
          </a:bodyPr>
          <a:lstStyle/>
          <a:p>
            <a:r>
              <a:rPr lang="en-US" dirty="0"/>
              <a:t>1. (Sourcing) The audience in the courthouse mostly supported Bryan and the </a:t>
            </a:r>
            <a:r>
              <a:rPr lang="en-US" dirty="0" smtClean="0"/>
              <a:t>Butler Act</a:t>
            </a:r>
            <a:r>
              <a:rPr lang="en-US" dirty="0"/>
              <a:t>. Why do you think they applauded Malone’s speech?</a:t>
            </a:r>
          </a:p>
          <a:p>
            <a:r>
              <a:rPr lang="en-US" dirty="0"/>
              <a:t>2. (Close Reading) Why does Malone think science is so important?</a:t>
            </a:r>
          </a:p>
          <a:p>
            <a:r>
              <a:rPr lang="en-US" dirty="0"/>
              <a:t>3. (Contextualizing) What is Malone referring to when he says “civilization is not </a:t>
            </a:r>
            <a:r>
              <a:rPr lang="en-US" dirty="0" smtClean="0"/>
              <a:t>so proud </a:t>
            </a:r>
            <a:r>
              <a:rPr lang="en-US" dirty="0"/>
              <a:t>of the work of the adults”?</a:t>
            </a:r>
            <a:endParaRPr lang="en-US" dirty="0"/>
          </a:p>
        </p:txBody>
      </p:sp>
    </p:spTree>
    <p:extLst>
      <p:ext uri="{BB962C8B-B14F-4D97-AF65-F5344CB8AC3E}">
        <p14:creationId xmlns:p14="http://schemas.microsoft.com/office/powerpoint/2010/main" val="146318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C- Rev. </a:t>
            </a:r>
            <a:r>
              <a:rPr lang="en-US" dirty="0" err="1" smtClean="0"/>
              <a:t>Straton</a:t>
            </a:r>
            <a:endParaRPr lang="en-US" dirty="0"/>
          </a:p>
        </p:txBody>
      </p:sp>
      <p:sp>
        <p:nvSpPr>
          <p:cNvPr id="3" name="Content Placeholder 2"/>
          <p:cNvSpPr>
            <a:spLocks noGrp="1"/>
          </p:cNvSpPr>
          <p:nvPr>
            <p:ph idx="1"/>
          </p:nvPr>
        </p:nvSpPr>
        <p:spPr/>
        <p:txBody>
          <a:bodyPr/>
          <a:lstStyle/>
          <a:p>
            <a:r>
              <a:rPr lang="en-US" dirty="0"/>
              <a:t>1. (Close reading) What words does </a:t>
            </a:r>
            <a:r>
              <a:rPr lang="en-US" dirty="0" err="1"/>
              <a:t>Straton</a:t>
            </a:r>
            <a:r>
              <a:rPr lang="en-US" dirty="0"/>
              <a:t> use to show that he likes small towns?</a:t>
            </a:r>
          </a:p>
          <a:p>
            <a:r>
              <a:rPr lang="en-US" dirty="0"/>
              <a:t>2. (Contextualizing) According to </a:t>
            </a:r>
            <a:r>
              <a:rPr lang="en-US" dirty="0" err="1"/>
              <a:t>Straton</a:t>
            </a:r>
            <a:r>
              <a:rPr lang="en-US" dirty="0"/>
              <a:t>, what are signs of corruption in New York </a:t>
            </a:r>
            <a:r>
              <a:rPr lang="en-US" dirty="0" smtClean="0"/>
              <a:t>and Chicago</a:t>
            </a:r>
            <a:r>
              <a:rPr lang="en-US" dirty="0"/>
              <a:t>?</a:t>
            </a:r>
            <a:endParaRPr lang="en-US" dirty="0"/>
          </a:p>
        </p:txBody>
      </p:sp>
    </p:spTree>
    <p:extLst>
      <p:ext uri="{BB962C8B-B14F-4D97-AF65-F5344CB8AC3E}">
        <p14:creationId xmlns:p14="http://schemas.microsoft.com/office/powerpoint/2010/main" val="2991966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47</TotalTime>
  <Words>607</Words>
  <Application>Microsoft Macintosh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The Scopes Trial</vt:lpstr>
      <vt:lpstr>The Butler Act</vt:lpstr>
      <vt:lpstr>PowerPoint Presentation</vt:lpstr>
      <vt:lpstr>PowerPoint Presentation</vt:lpstr>
      <vt:lpstr>Previous Religious Waves</vt:lpstr>
      <vt:lpstr>Fundamentalism </vt:lpstr>
      <vt:lpstr>Document A- Sparks Letter</vt:lpstr>
      <vt:lpstr>Doc. B-Malone’s Speech</vt:lpstr>
      <vt:lpstr>Doc. C- Rev. Straton</vt:lpstr>
      <vt:lpstr>Doc. D- NY Times Article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on the Scopes Trial</dc:title>
  <dc:creator>Reebah Gann</dc:creator>
  <cp:lastModifiedBy>Reebah Gann</cp:lastModifiedBy>
  <cp:revision>5</cp:revision>
  <dcterms:created xsi:type="dcterms:W3CDTF">2013-01-13T19:26:50Z</dcterms:created>
  <dcterms:modified xsi:type="dcterms:W3CDTF">2013-01-13T20:14:21Z</dcterms:modified>
</cp:coreProperties>
</file>