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“Type a quote here.” </a:t>
            </a:r>
          </a:p>
        </p:txBody>
      </p:sp>
      <p:sp>
        <p:nvSpPr>
          <p:cNvPr id="108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28" name="108352003_2880x2057.jpeg"/>
          <p:cNvSpPr>
            <a:spLocks noGrp="1"/>
          </p:cNvSpPr>
          <p:nvPr>
            <p:ph type="pic" idx="14"/>
          </p:nvPr>
        </p:nvSpPr>
        <p:spPr>
          <a:xfrm>
            <a:off x="368300" y="-406400"/>
            <a:ext cx="12269052" cy="8763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Li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Li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108177208_1914x1620.jpeg"/>
          <p:cNvSpPr>
            <a:spLocks noGrp="1"/>
          </p:cNvSpPr>
          <p:nvPr>
            <p:ph type="pic" idx="13"/>
          </p:nvPr>
        </p:nvSpPr>
        <p:spPr>
          <a:xfrm>
            <a:off x="3987800" y="0"/>
            <a:ext cx="1152369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Li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117356722_2160x1620.jpeg"/>
          <p:cNvSpPr>
            <a:spLocks noGrp="1"/>
          </p:cNvSpPr>
          <p:nvPr>
            <p:ph type="pic" idx="13"/>
          </p:nvPr>
        </p:nvSpPr>
        <p:spPr>
          <a:xfrm>
            <a:off x="303530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502400" y="4406900"/>
            <a:ext cx="6121401" cy="51768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half" idx="14"/>
          </p:nvPr>
        </p:nvSpPr>
        <p:spPr>
          <a:xfrm>
            <a:off x="6502400" y="431762"/>
            <a:ext cx="6121401" cy="4368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idx="15"/>
          </p:nvPr>
        </p:nvSpPr>
        <p:spPr>
          <a:xfrm>
            <a:off x="-3187700" y="444500"/>
            <a:ext cx="116332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ate"/>
          <p:cNvSpPr txBox="1">
            <a:spLocks noGrp="1"/>
          </p:cNvSpPr>
          <p:nvPr>
            <p:ph type="body" idx="13"/>
          </p:nvPr>
        </p:nvSpPr>
        <p:spPr>
          <a:xfrm>
            <a:off x="369422" y="8820854"/>
            <a:ext cx="12255501" cy="37959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34" name="Lil-Nas-X1.jpg" descr="Lil-Nas-X1.jpg"/>
          <p:cNvPicPr>
            <a:picLocks noGrp="1"/>
          </p:cNvPicPr>
          <p:nvPr>
            <p:ph type="pic" idx="14"/>
          </p:nvPr>
        </p:nvPicPr>
        <p:blipFill>
          <a:blip r:embed="rId2"/>
          <a:stretch>
            <a:fillRect/>
          </a:stretch>
        </p:blipFill>
        <p:spPr>
          <a:xfrm>
            <a:off x="165100" y="228600"/>
            <a:ext cx="12674601" cy="6756400"/>
          </a:xfrm>
          <a:prstGeom prst="rect">
            <a:avLst/>
          </a:prstGeom>
          <a:ln w="9525">
            <a:round/>
          </a:ln>
        </p:spPr>
      </p:pic>
      <p:sp>
        <p:nvSpPr>
          <p:cNvPr id="135" name="Transformation of the American We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537463">
              <a:defRPr sz="5888" spc="-117"/>
            </a:lvl1pPr>
          </a:lstStyle>
          <a:p>
            <a:r>
              <a:rPr sz="4800" dirty="0"/>
              <a:t>Transformation of the American West</a:t>
            </a:r>
          </a:p>
        </p:txBody>
      </p:sp>
      <p:sp>
        <p:nvSpPr>
          <p:cNvPr id="136" name="Ch. 1 Section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Ch. 1 Section 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2266" r="1226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39" name="Growth of the Mining Indus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Growth of the Mining Industry</a:t>
            </a:r>
          </a:p>
        </p:txBody>
      </p:sp>
      <p:sp>
        <p:nvSpPr>
          <p:cNvPr id="140" name="Growing industries in the East needed the West’s rich deposits of gold, silver, and copper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8662" indent="-338662" defTabSz="457200">
              <a:lnSpc>
                <a:spcPts val="5000"/>
              </a:lnSpc>
              <a:spcBef>
                <a:spcPts val="0"/>
              </a:spcBef>
              <a:defRPr sz="25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Growing industries in the East needed the West’s rich deposits of gold, silver, and copper.</a:t>
            </a:r>
            <a:endParaRPr sz="1200">
              <a:solidFill>
                <a:srgbClr val="000000"/>
              </a:solidFill>
            </a:endParaRPr>
          </a:p>
          <a:p>
            <a:pPr marL="338662" indent="-338662" defTabSz="457200">
              <a:lnSpc>
                <a:spcPts val="5000"/>
              </a:lnSpc>
              <a:spcBef>
                <a:spcPts val="0"/>
              </a:spcBef>
              <a:defRPr sz="25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endParaRPr sz="1200">
              <a:solidFill>
                <a:srgbClr val="000000"/>
              </a:solidFill>
            </a:endParaRPr>
          </a:p>
          <a:p>
            <a:pPr marL="338662" indent="-338662" defTabSz="457200">
              <a:lnSpc>
                <a:spcPts val="5000"/>
              </a:lnSpc>
              <a:spcBef>
                <a:spcPts val="0"/>
              </a:spcBef>
              <a:defRPr sz="25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This need brought many settlers to the western mountain regions.</a:t>
            </a:r>
            <a:endParaRPr sz="1200">
              <a:solidFill>
                <a:srgbClr val="000000"/>
              </a:solidFill>
            </a:endParaRPr>
          </a:p>
          <a:p>
            <a:pPr marL="338662" indent="-338662" defTabSz="457200">
              <a:lnSpc>
                <a:spcPts val="5000"/>
              </a:lnSpc>
              <a:spcBef>
                <a:spcPts val="0"/>
              </a:spcBef>
              <a:defRPr sz="25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endParaRPr sz="1200">
              <a:solidFill>
                <a:srgbClr val="000000"/>
              </a:solidFill>
            </a:endParaRPr>
          </a:p>
          <a:p>
            <a:pPr marL="338662" indent="-338662" defTabSz="457200">
              <a:lnSpc>
                <a:spcPts val="5000"/>
              </a:lnSpc>
              <a:spcBef>
                <a:spcPts val="0"/>
              </a:spcBef>
              <a:defRPr sz="25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Boomtowns appeared all over the Western region. Many would ultimately become “ghost towns” when the resources where depleted.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Vigilance Committe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Vigilance Committees</a:t>
            </a:r>
            <a:endParaRPr sz="1200">
              <a:solidFill>
                <a:srgbClr val="000000"/>
              </a:solidFill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endParaRPr sz="1200">
              <a:solidFill>
                <a:srgbClr val="000000"/>
              </a:solidFill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Regions that grew as a result of mining:</a:t>
            </a:r>
            <a:endParaRPr sz="1200">
              <a:solidFill>
                <a:srgbClr val="000000"/>
              </a:solidFill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Colorado</a:t>
            </a:r>
            <a:endParaRPr sz="1200">
              <a:solidFill>
                <a:srgbClr val="000000"/>
              </a:solidFill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Dakota Territory</a:t>
            </a:r>
            <a:endParaRPr sz="1200">
              <a:solidFill>
                <a:srgbClr val="000000"/>
              </a:solidFill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Montana</a:t>
            </a:r>
            <a:endParaRPr sz="1200">
              <a:solidFill>
                <a:srgbClr val="000000"/>
              </a:solidFill>
            </a:endParaRPr>
          </a:p>
          <a:p>
            <a:pPr marL="1336842" lvl="2" indent="-320842" defTabSz="457200">
              <a:lnSpc>
                <a:spcPts val="4700"/>
              </a:lnSpc>
              <a:spcBef>
                <a:spcPts val="0"/>
              </a:spcBef>
              <a:defRPr sz="2400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Denver becomes the second largest city in the West after San Francisco</a:t>
            </a:r>
            <a:endParaRPr sz="1200">
              <a:solidFill>
                <a:srgbClr val="000000"/>
              </a:solidFill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endParaRPr sz="1200">
              <a:solidFill>
                <a:srgbClr val="000000"/>
              </a:solidFill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Railroads through the Rocky Mountains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ink about it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Think about it…</a:t>
            </a:r>
          </a:p>
        </p:txBody>
      </p:sp>
      <p:sp>
        <p:nvSpPr>
          <p:cNvPr id="146" name="In your notes answer the following question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In your notes answer the following question:</a:t>
            </a:r>
            <a:endParaRPr sz="1200">
              <a:solidFill>
                <a:srgbClr val="000000"/>
              </a:solidFill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endParaRPr sz="1200">
              <a:solidFill>
                <a:srgbClr val="000000"/>
              </a:solidFill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endParaRPr sz="1200">
              <a:solidFill>
                <a:srgbClr val="000000"/>
              </a:solidFill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endParaRPr sz="1200">
              <a:solidFill>
                <a:srgbClr val="000000"/>
              </a:solidFill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How did the mining industry affect towns and cities in the West?</a:t>
            </a:r>
            <a:endParaRPr sz="1200">
              <a:solidFill>
                <a:srgbClr val="000000"/>
              </a:solidFill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Caused a cycle of boom &amp; bust</a:t>
            </a:r>
            <a:endParaRPr sz="1200">
              <a:solidFill>
                <a:srgbClr val="000000"/>
              </a:solidFill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Rise in crime during boom times</a:t>
            </a:r>
            <a:endParaRPr sz="1200">
              <a:solidFill>
                <a:srgbClr val="000000"/>
              </a:solidFill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Growth of railroads </a:t>
            </a:r>
            <a:endParaRPr sz="1200">
              <a:solidFill>
                <a:srgbClr val="000000"/>
              </a:solidFill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Growth of cities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kathy-mccraine-southwest-ranches.jpg" descr="kathy-mccraine-southwest-ranches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6666" r="1666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49" name="Ranching &amp; Cattle Dr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Ranching &amp; Cattle Drives</a:t>
            </a:r>
          </a:p>
        </p:txBody>
      </p:sp>
      <p:sp>
        <p:nvSpPr>
          <p:cNvPr id="150" name="Post Civil War, cattle ranches began to grow on the Great Plain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6495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Post Civil War, cattle ranches began to grow on the Great Plains</a:t>
            </a:r>
            <a:endParaRPr sz="1200">
              <a:solidFill>
                <a:srgbClr val="000000"/>
              </a:solidFill>
            </a:endParaRPr>
          </a:p>
          <a:p>
            <a:pPr marL="828842" lvl="1" indent="-320842" defTabSz="457200">
              <a:lnSpc>
                <a:spcPts val="4700"/>
              </a:lnSpc>
              <a:spcBef>
                <a:spcPts val="0"/>
              </a:spcBef>
              <a:defRPr sz="2400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The Texas Longhorn</a:t>
            </a:r>
            <a:endParaRPr sz="1200">
              <a:solidFill>
                <a:srgbClr val="000000"/>
              </a:solidFill>
            </a:endParaRPr>
          </a:p>
          <a:p>
            <a:pPr marL="356495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Ranching grew as a result of the </a:t>
            </a:r>
            <a:r>
              <a:rPr b="1"/>
              <a:t>open range</a:t>
            </a:r>
            <a:endParaRPr sz="1200">
              <a:solidFill>
                <a:srgbClr val="000000"/>
              </a:solidFill>
            </a:endParaRPr>
          </a:p>
          <a:p>
            <a:pPr marL="356495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The price of beef soars after the Civil War making </a:t>
            </a:r>
            <a:r>
              <a:rPr b="1"/>
              <a:t>long drives </a:t>
            </a:r>
            <a:r>
              <a:t>of cattle very profitable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9928533-three-curious-cows-standing-behind-a-barbed-wire-fence-.jpg" descr="9928533-three-curious-cows-standing-behind-a-barbed-wire-fence-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0589" r="30589"/>
          <a:stretch>
            <a:fillRect/>
          </a:stretch>
        </p:blipFill>
        <p:spPr>
          <a:xfrm>
            <a:off x="-152400" y="0"/>
            <a:ext cx="6502400" cy="9753600"/>
          </a:xfrm>
          <a:prstGeom prst="rect">
            <a:avLst/>
          </a:prstGeom>
        </p:spPr>
      </p:pic>
      <p:sp>
        <p:nvSpPr>
          <p:cNvPr id="153" name="Demise of Cattle Drives"/>
          <p:cNvSpPr txBox="1">
            <a:spLocks noGrp="1"/>
          </p:cNvSpPr>
          <p:nvPr>
            <p:ph type="title"/>
          </p:nvPr>
        </p:nvSpPr>
        <p:spPr>
          <a:xfrm>
            <a:off x="6845300" y="438150"/>
            <a:ext cx="5816600" cy="2044700"/>
          </a:xfrm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Demise of Cattle Drives</a:t>
            </a:r>
          </a:p>
        </p:txBody>
      </p:sp>
      <p:sp>
        <p:nvSpPr>
          <p:cNvPr id="154" name="Barbed wire…"/>
          <p:cNvSpPr txBox="1">
            <a:spLocks noGrp="1"/>
          </p:cNvSpPr>
          <p:nvPr>
            <p:ph type="body" sz="half" idx="1"/>
          </p:nvPr>
        </p:nvSpPr>
        <p:spPr>
          <a:xfrm>
            <a:off x="6845300" y="2984500"/>
            <a:ext cx="5816600" cy="6324600"/>
          </a:xfrm>
          <a:prstGeom prst="rect">
            <a:avLst/>
          </a:prstGeom>
        </p:spPr>
        <p:txBody>
          <a:bodyPr/>
          <a:lstStyle/>
          <a:p>
            <a:pPr marL="356495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Barbed wire</a:t>
            </a:r>
            <a:endParaRPr sz="1200">
              <a:solidFill>
                <a:srgbClr val="000000"/>
              </a:solidFill>
            </a:endParaRPr>
          </a:p>
          <a:p>
            <a:pPr marL="356495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Investors from the East &amp; Britain put so much money into the cattle business that it causes an oversupply on the market</a:t>
            </a:r>
            <a:endParaRPr sz="1200">
              <a:solidFill>
                <a:srgbClr val="000000"/>
              </a:solidFill>
            </a:endParaRPr>
          </a:p>
          <a:p>
            <a:pPr marL="356495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+mn-lt"/>
                <a:ea typeface="+mn-ea"/>
                <a:cs typeface="+mn-cs"/>
                <a:sym typeface="Didot"/>
              </a:defRPr>
            </a:pPr>
            <a:r>
              <a:t>Harsh winters from 1886-1887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ink about it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Think about it…</a:t>
            </a:r>
          </a:p>
        </p:txBody>
      </p:sp>
      <p:sp>
        <p:nvSpPr>
          <p:cNvPr id="157" name="How did the invention and use of barbed wire affect the cattle industry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5900"/>
              </a:lnSpc>
              <a:spcBef>
                <a:spcPts val="0"/>
              </a:spcBef>
              <a:buClrTx/>
              <a:buSzTx/>
              <a:buFontTx/>
              <a:buNone/>
              <a:defRPr sz="2933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How did the invention and use of barbed wire affect the cattle industry?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164072-004-D9FD2DEC.gif" descr="164072-004-D9FD2DEC.gif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6140" b="614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60" name="Life on the Pla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Life on the Plains</a:t>
            </a:r>
          </a:p>
        </p:txBody>
      </p:sp>
      <p:sp>
        <p:nvSpPr>
          <p:cNvPr id="161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ailroads provide easy access to the Plains reg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Railroads provide easy access to the Plains region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Homestead Act, 1862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92135" indent="-392135" defTabSz="457200">
              <a:lnSpc>
                <a:spcPts val="5900"/>
              </a:lnSpc>
              <a:spcBef>
                <a:spcPts val="0"/>
              </a:spcBef>
              <a:defRPr sz="2933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Settlers were faced with a harsh environment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Extreme heat &amp; cold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Fire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864495" lvl="1" indent="-356495" defTabSz="457200">
              <a:lnSpc>
                <a:spcPts val="5300"/>
              </a:lnSpc>
              <a:spcBef>
                <a:spcPts val="0"/>
              </a:spcBef>
              <a:defRPr sz="2666">
                <a:solidFill>
                  <a:srgbClr val="6D6452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Bugs!!!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Macintosh PowerPoint</Application>
  <PresentationFormat>Custom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Book Antiqua</vt:lpstr>
      <vt:lpstr>Didot</vt:lpstr>
      <vt:lpstr>Helvetica</vt:lpstr>
      <vt:lpstr>Helvetica Neue</vt:lpstr>
      <vt:lpstr>Palatino</vt:lpstr>
      <vt:lpstr>Times</vt:lpstr>
      <vt:lpstr>Zapf Dingbats</vt:lpstr>
      <vt:lpstr>Editorial</vt:lpstr>
      <vt:lpstr>Transformation of the American West</vt:lpstr>
      <vt:lpstr>Growth of the Mining Industry</vt:lpstr>
      <vt:lpstr>PowerPoint Presentation</vt:lpstr>
      <vt:lpstr>Think about it…</vt:lpstr>
      <vt:lpstr>Ranching &amp; Cattle Drives</vt:lpstr>
      <vt:lpstr>Demise of Cattle Drives</vt:lpstr>
      <vt:lpstr>Think about it…</vt:lpstr>
      <vt:lpstr>Life on the Plains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the American West</dc:title>
  <cp:lastModifiedBy>Love, Reebah M</cp:lastModifiedBy>
  <cp:revision>1</cp:revision>
  <dcterms:modified xsi:type="dcterms:W3CDTF">2019-08-09T13:44:13Z</dcterms:modified>
</cp:coreProperties>
</file>